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020774" y="4159485"/>
            <a:ext cx="16101032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el título"/>
          <p:cNvSpPr txBox="1"/>
          <p:nvPr>
            <p:ph type="title"/>
          </p:nvPr>
        </p:nvSpPr>
        <p:spPr>
          <a:xfrm>
            <a:off x="1020774" y="4422757"/>
            <a:ext cx="16405350" cy="1203804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89327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hyperlink" Target="https://twitter.com/KentBeck" TargetMode="External"/><Relationship Id="rId4" Type="http://schemas.openxmlformats.org/officeDocument/2006/relationships/image" Target="../media/image10.tif"/><Relationship Id="rId5" Type="http://schemas.openxmlformats.org/officeDocument/2006/relationships/image" Target="../media/image11.tif"/><Relationship Id="rId6" Type="http://schemas.openxmlformats.org/officeDocument/2006/relationships/image" Target="../media/image1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3.tif"/><Relationship Id="rId6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layframework.com" TargetMode="External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image" Target="../media/image3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vnet.cpd.ua.es/curriculum-breve/es/gallardo-lopez-domingo/9075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3.png"/><Relationship Id="rId5" Type="http://schemas.openxmlformats.org/officeDocument/2006/relationships/hyperlink" Target="https://github.com/domingogallardo" TargetMode="External"/><Relationship Id="rId6" Type="http://schemas.openxmlformats.org/officeDocument/2006/relationships/image" Target="../media/image2.tif"/><Relationship Id="rId7" Type="http://schemas.openxmlformats.org/officeDocument/2006/relationships/image" Target="../media/image4.png"/><Relationship Id="rId8" Type="http://schemas.openxmlformats.org/officeDocument/2006/relationships/hyperlink" Target="https://twitter.com/domingogallardo" TargetMode="External"/><Relationship Id="rId9" Type="http://schemas.openxmlformats.org/officeDocument/2006/relationships/image" Target="../media/image3.tif"/><Relationship Id="rId10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ing.oreilly.com/playlists/df91e777-07f6-47ac-a9d0-3f02724af1a2" TargetMode="External"/><Relationship Id="rId3" Type="http://schemas.openxmlformats.org/officeDocument/2006/relationships/hyperlink" Target="https://biblioteca.ua.es/es/documentos/libros-electronicos/pdf/acceso-o-reilly-safari.pdf" TargetMode="External"/><Relationship Id="rId4" Type="http://schemas.openxmlformats.org/officeDocument/2006/relationships/image" Target="../media/image17.tif"/><Relationship Id="rId5" Type="http://schemas.openxmlformats.org/officeDocument/2006/relationships/image" Target="../media/image18.tif"/><Relationship Id="rId6" Type="http://schemas.openxmlformats.org/officeDocument/2006/relationships/image" Target="../media/image19.tif"/><Relationship Id="rId7" Type="http://schemas.openxmlformats.org/officeDocument/2006/relationships/image" Target="../media/image20.tif"/><Relationship Id="rId8" Type="http://schemas.openxmlformats.org/officeDocument/2006/relationships/image" Target="../media/image21.tif"/><Relationship Id="rId9" Type="http://schemas.openxmlformats.org/officeDocument/2006/relationships/image" Target="../media/image22.tif"/><Relationship Id="rId10" Type="http://schemas.openxmlformats.org/officeDocument/2006/relationships/image" Target="../media/image23.tif"/><Relationship Id="rId11" Type="http://schemas.openxmlformats.org/officeDocument/2006/relationships/image" Target="../media/image24.tif"/><Relationship Id="rId12" Type="http://schemas.openxmlformats.org/officeDocument/2006/relationships/image" Target="../media/image25.tif"/><Relationship Id="rId13" Type="http://schemas.openxmlformats.org/officeDocument/2006/relationships/image" Target="../media/image26.tif"/><Relationship Id="rId14" Type="http://schemas.openxmlformats.org/officeDocument/2006/relationships/image" Target="../media/image27.tif"/><Relationship Id="rId15" Type="http://schemas.openxmlformats.org/officeDocument/2006/relationships/image" Target="../media/image28.tif"/><Relationship Id="rId16" Type="http://schemas.openxmlformats.org/officeDocument/2006/relationships/image" Target="../media/image29.tif"/><Relationship Id="rId17" Type="http://schemas.openxmlformats.org/officeDocument/2006/relationships/image" Target="../media/image30.tif"/><Relationship Id="rId18" Type="http://schemas.openxmlformats.org/officeDocument/2006/relationships/image" Target="../media/image31.tif"/><Relationship Id="rId19" Type="http://schemas.openxmlformats.org/officeDocument/2006/relationships/image" Target="../media/image3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tif"/><Relationship Id="rId3" Type="http://schemas.openxmlformats.org/officeDocument/2006/relationships/hyperlink" Target="https://www.youtube.com/watch?v=5pm0lpa1VVw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hups.com/blog/are-developers-needed-in-the-age-of-ai" TargetMode="Externa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omingogallardo/apuntes-mads/blob/main/apuntes/01-intro-mads/intro-mads.md" TargetMode="External"/><Relationship Id="rId3" Type="http://schemas.openxmlformats.org/officeDocument/2006/relationships/image" Target="../media/image3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hyperlink" Target="https://twitter.com/davefarley77/status/1698765349653516734?s=20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vnet.cpd.ua.es/Guia-Docente/GuiaDocente/Index?wcodest=C203&amp;wcodasi=34037&amp;wlengua=es&amp;scaca=2022-23" TargetMode="External"/><Relationship Id="rId3" Type="http://schemas.openxmlformats.org/officeDocument/2006/relationships/hyperlink" Target="https://moodle2022-23.ua.es/moodle/enrol/index.php?id=66" TargetMode="External"/><Relationship Id="rId4" Type="http://schemas.openxmlformats.org/officeDocument/2006/relationships/image" Target="../media/image4.tif"/><Relationship Id="rId5" Type="http://schemas.openxmlformats.org/officeDocument/2006/relationships/hyperlink" Target="https://github.com/domingogallardo/apuntes-mads" TargetMode="External"/><Relationship Id="rId6" Type="http://schemas.openxmlformats.org/officeDocument/2006/relationships/image" Target="../media/image5.tif"/><Relationship Id="rId7" Type="http://schemas.openxmlformats.org/officeDocument/2006/relationships/hyperlink" Target="https://github.com/domingogallardo/apuntes-mads/tree/main/apuntes" TargetMode="External"/><Relationship Id="rId8" Type="http://schemas.openxmlformats.org/officeDocument/2006/relationships/hyperlink" Target="https://domingogallardo.github.io/practicas-mads/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hyperlink" Target="http://blog.crisp.se/author/henrikkniberg" TargetMode="External"/><Relationship Id="rId6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MADS - Introducción a la asignatur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MADS - Introducción a la asignatura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ronograma de la asignatura"/>
          <p:cNvSpPr txBox="1"/>
          <p:nvPr>
            <p:ph type="title"/>
          </p:nvPr>
        </p:nvSpPr>
        <p:spPr>
          <a:xfrm>
            <a:off x="886085" y="165266"/>
            <a:ext cx="16515830" cy="1353730"/>
          </a:xfrm>
          <a:prstGeom prst="rect">
            <a:avLst/>
          </a:prstGeom>
        </p:spPr>
        <p:txBody>
          <a:bodyPr/>
          <a:lstStyle/>
          <a:p>
            <a:pPr/>
            <a:r>
              <a:t>Cronograma de la asignatura</a:t>
            </a:r>
          </a:p>
        </p:txBody>
      </p:sp>
      <p:sp>
        <p:nvSpPr>
          <p:cNvPr id="10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" name="cronograma.png" descr="cronogram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0957" y="1352522"/>
            <a:ext cx="14926086" cy="977217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nificación y evaluación"/>
          <p:cNvSpPr txBox="1"/>
          <p:nvPr>
            <p:ph type="title"/>
          </p:nvPr>
        </p:nvSpPr>
        <p:spPr>
          <a:xfrm>
            <a:off x="886085" y="436123"/>
            <a:ext cx="16515830" cy="1353729"/>
          </a:xfrm>
          <a:prstGeom prst="rect">
            <a:avLst/>
          </a:prstGeom>
        </p:spPr>
        <p:txBody>
          <a:bodyPr/>
          <a:lstStyle/>
          <a:p>
            <a:pPr/>
            <a:r>
              <a:t>Planificación y evaluación</a:t>
            </a:r>
          </a:p>
        </p:txBody>
      </p:sp>
      <p:sp>
        <p:nvSpPr>
          <p:cNvPr id="108" name="Bloque 1: Valores y principios ágiles para el desarrollo del software (3 semanas)…"/>
          <p:cNvSpPr txBox="1"/>
          <p:nvPr>
            <p:ph type="body" sz="half" idx="1"/>
          </p:nvPr>
        </p:nvSpPr>
        <p:spPr>
          <a:xfrm>
            <a:off x="737842" y="2891168"/>
            <a:ext cx="7710860" cy="6985656"/>
          </a:xfrm>
          <a:prstGeom prst="rect">
            <a:avLst/>
          </a:prstGeom>
        </p:spPr>
        <p:txBody>
          <a:bodyPr/>
          <a:lstStyle/>
          <a:p>
            <a:pPr marL="375138" indent="-375138">
              <a:defRPr sz="2900"/>
            </a:pPr>
            <a:r>
              <a:t>Bloque 1: Valores y principios ágiles para el desarrollo del software (3 semanas)</a:t>
            </a:r>
          </a:p>
          <a:p>
            <a:pPr marL="375138" indent="-375138">
              <a:defRPr sz="2900"/>
            </a:pPr>
            <a:r>
              <a:t>Bloque 2: XP (4 semanas)</a:t>
            </a:r>
          </a:p>
          <a:p>
            <a:pPr marL="375138" indent="-375138">
              <a:defRPr sz="2900"/>
            </a:pPr>
            <a:r>
              <a:t>Bloque 4: Metodologías lean y Kanban </a:t>
            </a:r>
            <a:br/>
            <a:r>
              <a:t>(2 semanas)</a:t>
            </a:r>
          </a:p>
          <a:p>
            <a:pPr marL="375138" indent="-375138">
              <a:defRPr sz="2900"/>
            </a:pPr>
            <a:r>
              <a:t>Bloque 3: Integración y entrega continua </a:t>
            </a:r>
            <a:br/>
            <a:r>
              <a:t>(2 semanas)</a:t>
            </a:r>
            <a:br/>
            <a:br/>
            <a:r>
              <a:rPr b="1"/>
              <a:t>Evaluación</a:t>
            </a:r>
            <a:r>
              <a:t>:</a:t>
            </a:r>
            <a:br/>
            <a:br/>
            <a:r>
              <a:rPr sz="2600"/>
              <a:t>2 Exámenes tipo test</a:t>
            </a:r>
            <a:r>
              <a:rPr sz="2300"/>
              <a:t> - </a:t>
            </a:r>
            <a:r>
              <a:rPr b="1" sz="2600"/>
              <a:t>15% cada uno</a:t>
            </a:r>
            <a:br>
              <a:rPr b="1" sz="2300"/>
            </a:br>
            <a:r>
              <a:rPr sz="2600"/>
              <a:t>1 Vídeo de divulgación</a:t>
            </a:r>
            <a:r>
              <a:t> - </a:t>
            </a:r>
            <a:r>
              <a:rPr b="1" sz="2600"/>
              <a:t>10%</a:t>
            </a:r>
          </a:p>
        </p:txBody>
      </p:sp>
      <p:sp>
        <p:nvSpPr>
          <p:cNvPr id="10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" name="👉 Teoría (40%)"/>
          <p:cNvSpPr txBox="1"/>
          <p:nvPr/>
        </p:nvSpPr>
        <p:spPr>
          <a:xfrm>
            <a:off x="2485351" y="2039282"/>
            <a:ext cx="2850104" cy="602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/>
            </a:lvl1pPr>
          </a:lstStyle>
          <a:p>
            <a:pPr/>
            <a:r>
              <a:t>👉 Teoría (40%)</a:t>
            </a:r>
          </a:p>
        </p:txBody>
      </p:sp>
      <p:sp>
        <p:nvSpPr>
          <p:cNvPr id="111" name="Práctica 1 (Individual): Introducción a Spring Boot  (1 semana) - 4%…"/>
          <p:cNvSpPr txBox="1"/>
          <p:nvPr/>
        </p:nvSpPr>
        <p:spPr>
          <a:xfrm>
            <a:off x="8985630" y="2891168"/>
            <a:ext cx="8106711" cy="50409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/>
          <a:p>
            <a:pPr marL="191320" indent="-191320" defTabSz="297941">
              <a:spcBef>
                <a:spcPts val="1200"/>
              </a:spcBef>
              <a:buSzPct val="125000"/>
              <a:buChar char="•"/>
              <a:defRPr sz="2448"/>
            </a:pPr>
            <a:r>
              <a:t>Práctica 1 (Individual): Introducción a Spring Boot </a:t>
            </a:r>
            <a:br/>
            <a:r>
              <a:t>(1 semana) - </a:t>
            </a:r>
            <a:r>
              <a:rPr b="1"/>
              <a:t>4%</a:t>
            </a:r>
            <a:endParaRPr b="1"/>
          </a:p>
          <a:p>
            <a:pPr marL="191320" indent="-191320" defTabSz="297941">
              <a:spcBef>
                <a:spcPts val="1200"/>
              </a:spcBef>
              <a:buSzPct val="125000"/>
              <a:buChar char="•"/>
              <a:defRPr sz="2448"/>
            </a:pPr>
            <a:r>
              <a:t>Práctica 2 (Individual): Aplicación ToDoList </a:t>
            </a:r>
            <a:br/>
            <a:r>
              <a:t>(4 semanas) - </a:t>
            </a:r>
            <a:r>
              <a:rPr b="1"/>
              <a:t>10%</a:t>
            </a:r>
          </a:p>
          <a:p>
            <a:pPr marL="191320" indent="-191320" defTabSz="297941">
              <a:spcBef>
                <a:spcPts val="1200"/>
              </a:spcBef>
              <a:buSzPct val="125000"/>
              <a:buChar char="•"/>
              <a:defRPr sz="2448"/>
            </a:pPr>
            <a:r>
              <a:t>Práctica 2 (Individual): Integración continua y TDD </a:t>
            </a:r>
            <a:br/>
            <a:r>
              <a:t>(3 semanas) - </a:t>
            </a:r>
            <a:r>
              <a:rPr b="1"/>
              <a:t>10%</a:t>
            </a:r>
            <a:endParaRPr b="1"/>
          </a:p>
          <a:p>
            <a:pPr marL="191320" indent="-191320" defTabSz="297941">
              <a:spcBef>
                <a:spcPts val="1200"/>
              </a:spcBef>
              <a:buSzPct val="125000"/>
              <a:buChar char="•"/>
              <a:defRPr sz="2448"/>
            </a:pPr>
            <a:r>
              <a:t>Práctica 3 (grupo): Trabajo en equipo (2 semanas) -</a:t>
            </a:r>
            <a:r>
              <a:rPr b="1"/>
              <a:t> 6%</a:t>
            </a:r>
          </a:p>
          <a:p>
            <a:pPr marL="191320" indent="-191320" defTabSz="297941">
              <a:spcBef>
                <a:spcPts val="1200"/>
              </a:spcBef>
              <a:buSzPct val="125000"/>
              <a:buChar char="•"/>
              <a:defRPr sz="2448"/>
            </a:pPr>
            <a:r>
              <a:t>Práctica 4 (grupo): Iteración de desarrollo (3 semanas) - </a:t>
            </a:r>
            <a:r>
              <a:rPr b="1"/>
              <a:t>10%</a:t>
            </a:r>
            <a:endParaRPr b="1"/>
          </a:p>
          <a:p>
            <a:pPr marL="191320" indent="-191320" defTabSz="297941">
              <a:spcBef>
                <a:spcPts val="1200"/>
              </a:spcBef>
              <a:buSzPct val="125000"/>
              <a:buChar char="•"/>
              <a:defRPr sz="2448"/>
            </a:pPr>
            <a:r>
              <a:t>Examen de prácticas - </a:t>
            </a:r>
            <a:r>
              <a:rPr b="1"/>
              <a:t>20% </a:t>
            </a:r>
            <a:r>
              <a:t>(con conexión a internet, pero sin ChatGPT)</a:t>
            </a:r>
          </a:p>
        </p:txBody>
      </p:sp>
      <p:sp>
        <p:nvSpPr>
          <p:cNvPr id="112" name="👉 Prácticas (60%)"/>
          <p:cNvSpPr txBox="1"/>
          <p:nvPr/>
        </p:nvSpPr>
        <p:spPr>
          <a:xfrm>
            <a:off x="10926164" y="2039282"/>
            <a:ext cx="3457036" cy="602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/>
            </a:lvl1pPr>
          </a:lstStyle>
          <a:p>
            <a:pPr/>
            <a:r>
              <a:t>👉 Prácticas (60%)</a:t>
            </a:r>
          </a:p>
        </p:txBody>
      </p:sp>
      <p:sp>
        <p:nvSpPr>
          <p:cNvPr id="113" name="C4 (julio)"/>
          <p:cNvSpPr txBox="1"/>
          <p:nvPr/>
        </p:nvSpPr>
        <p:spPr>
          <a:xfrm>
            <a:off x="9854706" y="9272091"/>
            <a:ext cx="1442244" cy="4789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 sz="2500"/>
            </a:lvl1pPr>
          </a:lstStyle>
          <a:p>
            <a:pPr/>
            <a:r>
              <a:t>C4 (julio)</a:t>
            </a:r>
          </a:p>
        </p:txBody>
      </p:sp>
      <p:sp>
        <p:nvSpPr>
          <p:cNvPr id="114" name="Examen final de teoría y prácticas - 45% y 25%…"/>
          <p:cNvSpPr txBox="1"/>
          <p:nvPr/>
        </p:nvSpPr>
        <p:spPr>
          <a:xfrm>
            <a:off x="9832679" y="9877217"/>
            <a:ext cx="7252415" cy="1117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/>
          <a:p>
            <a:pPr marL="315116" indent="-315116" defTabSz="490727">
              <a:spcBef>
                <a:spcPts val="1500"/>
              </a:spcBef>
              <a:buSzPct val="125000"/>
              <a:buChar char="•"/>
              <a:defRPr sz="2520"/>
            </a:pPr>
            <a:r>
              <a:t>Examen final de teoría y prácticas - </a:t>
            </a:r>
            <a:r>
              <a:rPr b="1"/>
              <a:t>45% y 25%</a:t>
            </a:r>
          </a:p>
          <a:p>
            <a:pPr marL="315116" indent="-315116" defTabSz="490727">
              <a:spcBef>
                <a:spcPts val="600"/>
              </a:spcBef>
              <a:buSzPct val="125000"/>
              <a:buChar char="•"/>
              <a:defRPr sz="2520"/>
            </a:pPr>
            <a:r>
              <a:t>Calificación de prácticas del curso - </a:t>
            </a:r>
            <a:r>
              <a:rPr b="1"/>
              <a:t>30%</a:t>
            </a:r>
          </a:p>
        </p:txBody>
      </p:sp>
      <p:sp>
        <p:nvSpPr>
          <p:cNvPr id="115" name="Rectángulo"/>
          <p:cNvSpPr/>
          <p:nvPr/>
        </p:nvSpPr>
        <p:spPr>
          <a:xfrm>
            <a:off x="9619292" y="9215757"/>
            <a:ext cx="7679190" cy="1887374"/>
          </a:xfrm>
          <a:prstGeom prst="rect">
            <a:avLst/>
          </a:prstGeom>
          <a:ln w="50800">
            <a:solidFill>
              <a:srgbClr val="3D4A58">
                <a:alpha val="85000"/>
              </a:srgbClr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m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Temas</a:t>
            </a:r>
          </a:p>
        </p:txBody>
      </p:sp>
      <p:sp>
        <p:nvSpPr>
          <p:cNvPr id="11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loque 1: Valores y principios ágiles para el desarrollo del soft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4158"/>
            </a:lvl1pPr>
          </a:lstStyle>
          <a:p>
            <a:pPr/>
            <a:r>
              <a:t>Bloque 1: Valores y principios ágiles para el desarrollo del software</a:t>
            </a:r>
          </a:p>
        </p:txBody>
      </p:sp>
      <p:sp>
        <p:nvSpPr>
          <p:cNvPr id="121" name="3 semanas…"/>
          <p:cNvSpPr txBox="1"/>
          <p:nvPr>
            <p:ph type="body" sz="half" idx="1"/>
          </p:nvPr>
        </p:nvSpPr>
        <p:spPr>
          <a:xfrm>
            <a:off x="965637" y="2092352"/>
            <a:ext cx="7717221" cy="7783847"/>
          </a:xfrm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None/>
              <a:defRPr b="1" sz="3500"/>
            </a:pPr>
            <a:r>
              <a:t>3 semanas</a:t>
            </a:r>
          </a:p>
          <a:p>
            <a:pPr lvl="1">
              <a:defRPr sz="3500"/>
            </a:pPr>
          </a:p>
          <a:p>
            <a:pPr lvl="1">
              <a:defRPr sz="3500"/>
            </a:pPr>
            <a:r>
              <a:t>Desarrollo del software, características y modelos, aceptación del cambio.</a:t>
            </a:r>
          </a:p>
          <a:p>
            <a:pPr lvl="1">
              <a:defRPr sz="3500"/>
            </a:pPr>
            <a:r>
              <a:t>Manifiesto ágil, repercusión del manifiesto en las metodologías de desarrollo, orígenes y fundamentos de las metodologías ágiles.</a:t>
            </a:r>
          </a:p>
        </p:txBody>
      </p:sp>
      <p:sp>
        <p:nvSpPr>
          <p:cNvPr id="1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7793" y="5414995"/>
            <a:ext cx="2946798" cy="1473399"/>
          </a:xfrm>
          <a:prstGeom prst="rect">
            <a:avLst/>
          </a:prstGeom>
          <a:ln w="3175">
            <a:miter lim="400000"/>
          </a:ln>
        </p:spPr>
      </p:pic>
      <p:pic>
        <p:nvPicPr>
          <p:cNvPr id="12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8444" y="8804518"/>
            <a:ext cx="4097575" cy="200918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88812" y="2386087"/>
            <a:ext cx="2143126" cy="2359781"/>
          </a:xfrm>
          <a:prstGeom prst="rect">
            <a:avLst/>
          </a:prstGeom>
          <a:ln w="3175">
            <a:miter lim="400000"/>
          </a:ln>
        </p:spPr>
      </p:pic>
      <p:pic>
        <p:nvPicPr>
          <p:cNvPr id="12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29826" y="1971327"/>
            <a:ext cx="3809605" cy="3224897"/>
          </a:xfrm>
          <a:prstGeom prst="rect">
            <a:avLst/>
          </a:prstGeom>
          <a:ln w="3175">
            <a:miter lim="400000"/>
          </a:ln>
        </p:spPr>
      </p:pic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16176" y="5087507"/>
            <a:ext cx="3888398" cy="3030514"/>
          </a:xfrm>
          <a:prstGeom prst="rect">
            <a:avLst/>
          </a:prstGeom>
          <a:ln w="3175">
            <a:miter lim="400000"/>
          </a:ln>
        </p:spPr>
      </p:pic>
      <p:pic>
        <p:nvPicPr>
          <p:cNvPr id="128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827402" y="7107166"/>
            <a:ext cx="2414454" cy="3030513"/>
          </a:xfrm>
          <a:prstGeom prst="rect">
            <a:avLst/>
          </a:prstGeom>
          <a:ln w="3175">
            <a:miter lim="400000"/>
          </a:ln>
        </p:spPr>
      </p:pic>
      <p:pic>
        <p:nvPicPr>
          <p:cNvPr id="129" name="tdd_flow.png" descr="tdd_flow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42232" y="9070596"/>
            <a:ext cx="2032131" cy="21245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loque 2: XP (eXtreme Programmin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Bloque 2: XP (eXtreme Programming)</a:t>
            </a:r>
          </a:p>
        </p:txBody>
      </p:sp>
      <p:sp>
        <p:nvSpPr>
          <p:cNvPr id="132" name="4 semanas…"/>
          <p:cNvSpPr txBox="1"/>
          <p:nvPr>
            <p:ph type="body" sz="half" idx="1"/>
          </p:nvPr>
        </p:nvSpPr>
        <p:spPr>
          <a:xfrm>
            <a:off x="965637" y="2257762"/>
            <a:ext cx="10143980" cy="7783848"/>
          </a:xfrm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None/>
              <a:defRPr b="1" sz="3400"/>
            </a:pPr>
            <a:r>
              <a:t>4 semanas</a:t>
            </a:r>
          </a:p>
          <a:p>
            <a:pPr lvl="1">
              <a:defRPr sz="3400"/>
            </a:pPr>
          </a:p>
          <a:p>
            <a:pPr lvl="1">
              <a:defRPr sz="3400"/>
            </a:pPr>
            <a:r>
              <a:t>Valores y prácticas XP.</a:t>
            </a:r>
          </a:p>
          <a:p>
            <a:pPr lvl="1">
              <a:defRPr sz="3400"/>
            </a:pPr>
            <a:r>
              <a:t>Historias de usuario.</a:t>
            </a:r>
          </a:p>
          <a:p>
            <a:pPr lvl="1">
              <a:defRPr sz="3400"/>
            </a:pPr>
            <a:r>
              <a:t>TDD, Desarrollo Dirigido por los Tests.</a:t>
            </a:r>
          </a:p>
          <a:p>
            <a:pPr lvl="1">
              <a:defRPr sz="3400"/>
            </a:pPr>
            <a:r>
              <a:t>Diseño para el cambio: refactorización y SOLID.</a:t>
            </a:r>
          </a:p>
        </p:txBody>
      </p:sp>
      <p:sp>
        <p:nvSpPr>
          <p:cNvPr id="13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5556" y="1150818"/>
            <a:ext cx="5282154" cy="6571694"/>
          </a:xfrm>
          <a:prstGeom prst="rect">
            <a:avLst/>
          </a:prstGeom>
          <a:ln w="3175">
            <a:miter lim="400000"/>
          </a:ln>
        </p:spPr>
      </p:pic>
      <p:pic>
        <p:nvPicPr>
          <p:cNvPr id="135" name="pasted-image.tiff" descr="pasted-image.tif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03160" y="6995149"/>
            <a:ext cx="3105195" cy="3105195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</p:pic>
      <p:pic>
        <p:nvPicPr>
          <p:cNvPr id="13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4366" y="7114885"/>
            <a:ext cx="2795906" cy="3699199"/>
          </a:xfrm>
          <a:prstGeom prst="rect">
            <a:avLst/>
          </a:prstGeom>
          <a:ln w="3175">
            <a:miter lim="400000"/>
          </a:ln>
        </p:spPr>
      </p:pic>
      <p:pic>
        <p:nvPicPr>
          <p:cNvPr id="137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42441" y="7059484"/>
            <a:ext cx="3644901" cy="3810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loque 3: Metodologías lean y Kanb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Bloque 3: Metodologías lean y Kanban</a:t>
            </a:r>
          </a:p>
        </p:txBody>
      </p:sp>
      <p:sp>
        <p:nvSpPr>
          <p:cNvPr id="140" name="2 semanas…"/>
          <p:cNvSpPr txBox="1"/>
          <p:nvPr>
            <p:ph type="body" sz="half" idx="1"/>
          </p:nvPr>
        </p:nvSpPr>
        <p:spPr>
          <a:xfrm>
            <a:off x="1020774" y="2122122"/>
            <a:ext cx="10733520" cy="7783847"/>
          </a:xfrm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None/>
              <a:defRPr b="1" sz="3400"/>
            </a:pPr>
            <a:r>
              <a:t>2 semanas</a:t>
            </a:r>
          </a:p>
          <a:p>
            <a:pPr lvl="1">
              <a:defRPr sz="3400"/>
            </a:pPr>
          </a:p>
          <a:p>
            <a:pPr lvl="1">
              <a:defRPr sz="3400"/>
            </a:pPr>
            <a:r>
              <a:t>Fabricación lean, empresa lean, desarrollo de software lean.</a:t>
            </a:r>
          </a:p>
          <a:p>
            <a:pPr lvl="1">
              <a:defRPr sz="3400"/>
            </a:pPr>
            <a:r>
              <a:t>Fundamentos de Kanban: visualización, ítems de trabajo, trabajo en progreso, flujo, mejora continua, límite en el WIP</a:t>
            </a:r>
          </a:p>
          <a:p>
            <a:pPr lvl="1">
              <a:defRPr sz="3400"/>
            </a:pPr>
            <a:r>
              <a:t>Kanban vs. Scrum, “Scrumban”</a:t>
            </a:r>
          </a:p>
        </p:txBody>
      </p:sp>
      <p:sp>
        <p:nvSpPr>
          <p:cNvPr id="1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0959" y="4206024"/>
            <a:ext cx="3763864" cy="2840152"/>
          </a:xfrm>
          <a:prstGeom prst="rect">
            <a:avLst/>
          </a:prstGeom>
          <a:ln w="3175">
            <a:miter lim="400000"/>
          </a:ln>
        </p:spPr>
      </p:pic>
      <p:pic>
        <p:nvPicPr>
          <p:cNvPr id="14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55078" y="1959119"/>
            <a:ext cx="4315626" cy="1526977"/>
          </a:xfrm>
          <a:prstGeom prst="rect">
            <a:avLst/>
          </a:prstGeom>
          <a:ln w="3175">
            <a:miter lim="400000"/>
          </a:ln>
        </p:spPr>
      </p:pic>
      <p:pic>
        <p:nvPicPr>
          <p:cNvPr id="14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94506" y="7766104"/>
            <a:ext cx="1943836" cy="2460225"/>
          </a:xfrm>
          <a:prstGeom prst="rect">
            <a:avLst/>
          </a:prstGeom>
          <a:ln w="3175">
            <a:miter lim="400000"/>
          </a:ln>
        </p:spPr>
      </p:pic>
      <p:pic>
        <p:nvPicPr>
          <p:cNvPr id="145" name="pasted-image.tif" descr="pasted-image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10392" y="7766104"/>
            <a:ext cx="2238245" cy="3261098"/>
          </a:xfrm>
          <a:prstGeom prst="rect">
            <a:avLst/>
          </a:prstGeom>
          <a:ln w="3175">
            <a:miter lim="400000"/>
          </a:ln>
        </p:spPr>
      </p:pic>
      <p:pic>
        <p:nvPicPr>
          <p:cNvPr id="146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85661" y="7766104"/>
            <a:ext cx="7326877" cy="326109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loque 4: Integración y entrega continu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Bloque 4: Integración y entrega continua</a:t>
            </a:r>
          </a:p>
        </p:txBody>
      </p:sp>
      <p:sp>
        <p:nvSpPr>
          <p:cNvPr id="149" name="2 semanas…"/>
          <p:cNvSpPr txBox="1"/>
          <p:nvPr>
            <p:ph type="body" idx="1"/>
          </p:nvPr>
        </p:nvSpPr>
        <p:spPr>
          <a:xfrm>
            <a:off x="965637" y="2043614"/>
            <a:ext cx="10990885" cy="7783847"/>
          </a:xfrm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None/>
              <a:defRPr b="1" sz="3400"/>
            </a:pPr>
            <a:r>
              <a:t>2 semanas</a:t>
            </a:r>
          </a:p>
          <a:p>
            <a:pPr lvl="1">
              <a:defRPr sz="3400"/>
            </a:pPr>
          </a:p>
          <a:p>
            <a:pPr lvl="1">
              <a:defRPr sz="3400"/>
            </a:pPr>
            <a:r>
              <a:t>Git como sistema de control de versiones, flujos de trabajo con Git.</a:t>
            </a:r>
          </a:p>
          <a:p>
            <a:pPr lvl="1">
              <a:defRPr sz="3400"/>
            </a:pPr>
            <a:r>
              <a:t>Principios de la entrega continua de software.</a:t>
            </a:r>
          </a:p>
          <a:p>
            <a:pPr lvl="1">
              <a:defRPr sz="3400"/>
            </a:pPr>
            <a:r>
              <a:t>Herramientas y tecnologías para la integración continua, scripts de construcción y despliegue, infraestructura y entornos de integración, cloud.</a:t>
            </a:r>
          </a:p>
        </p:txBody>
      </p:sp>
      <p:sp>
        <p:nvSpPr>
          <p:cNvPr id="1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2526" y="1120391"/>
            <a:ext cx="5198554" cy="3429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52" name="6rDUk.png" descr="6rDU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2472" y="6064476"/>
            <a:ext cx="2460240" cy="3281661"/>
          </a:xfrm>
          <a:prstGeom prst="rect">
            <a:avLst/>
          </a:prstGeom>
          <a:ln w="3175">
            <a:miter lim="400000"/>
          </a:ln>
        </p:spPr>
      </p:pic>
      <p:pic>
        <p:nvPicPr>
          <p:cNvPr id="15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7399" y="8064979"/>
            <a:ext cx="3102093" cy="2688480"/>
          </a:xfrm>
          <a:prstGeom prst="rect">
            <a:avLst/>
          </a:prstGeom>
          <a:ln w="3175">
            <a:miter lim="400000"/>
          </a:ln>
        </p:spPr>
      </p:pic>
      <p:pic>
        <p:nvPicPr>
          <p:cNvPr id="154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2669" y="7662863"/>
            <a:ext cx="4966626" cy="3142464"/>
          </a:xfrm>
          <a:prstGeom prst="rect">
            <a:avLst/>
          </a:prstGeom>
          <a:ln w="3175">
            <a:miter lim="400000"/>
          </a:ln>
        </p:spPr>
      </p:pic>
      <p:pic>
        <p:nvPicPr>
          <p:cNvPr id="155" name="continuous-delivery.png" descr="continuous-delivery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36211" y="4758123"/>
            <a:ext cx="1796572" cy="2354829"/>
          </a:xfrm>
          <a:prstGeom prst="rect">
            <a:avLst/>
          </a:prstGeom>
          <a:ln w="3175">
            <a:miter lim="400000"/>
          </a:ln>
        </p:spPr>
      </p:pic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46672" y="8064979"/>
            <a:ext cx="2076158" cy="26884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áct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Prácticas</a:t>
            </a:r>
          </a:p>
        </p:txBody>
      </p:sp>
      <p:sp>
        <p:nvSpPr>
          <p:cNvPr id="15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cnologí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Tecnologías</a:t>
            </a:r>
          </a:p>
        </p:txBody>
      </p:sp>
      <p:sp>
        <p:nvSpPr>
          <p:cNvPr id="162" name="Spring Boot…"/>
          <p:cNvSpPr txBox="1"/>
          <p:nvPr>
            <p:ph type="body" idx="1"/>
          </p:nvPr>
        </p:nvSpPr>
        <p:spPr>
          <a:xfrm>
            <a:off x="1015562" y="2172874"/>
            <a:ext cx="11224764" cy="7783848"/>
          </a:xfrm>
          <a:prstGeom prst="rect">
            <a:avLst/>
          </a:prstGeom>
        </p:spPr>
        <p:txBody>
          <a:bodyPr/>
          <a:lstStyle/>
          <a:p>
            <a:pPr lvl="1" marL="812946" indent="-417341" defTabSz="519937">
              <a:spcBef>
                <a:spcPts val="700"/>
              </a:spcBef>
              <a:defRPr b="1" sz="3115"/>
            </a:pPr>
            <a:r>
              <a:t>Spring Boot</a:t>
            </a:r>
          </a:p>
          <a:p>
            <a:pPr lvl="2" marL="1208551" indent="-417341" defTabSz="519937">
              <a:spcBef>
                <a:spcPts val="700"/>
              </a:spcBef>
              <a:defRPr sz="3115"/>
            </a:pPr>
            <a:r>
              <a:rPr>
                <a:hlinkClick r:id="rId2" invalidUrl="" action="" tgtFrame="" tooltip="" history="1" highlightClick="0" endSnd="0"/>
              </a:rPr>
              <a:t>Framework de desarrollo</a:t>
            </a:r>
            <a:r>
              <a:t> rápido de aplicaciones web, usado en producción en múltiples empresas. Uno de los frameworks Java más demandados por el mercado.</a:t>
            </a:r>
          </a:p>
          <a:p>
            <a:pPr lvl="2" marL="1208551" indent="-417341" defTabSz="519937">
              <a:spcBef>
                <a:spcPts val="700"/>
              </a:spcBef>
              <a:defRPr sz="3115"/>
            </a:pPr>
            <a:r>
              <a:t>Arquitectura MVC con controladores que responden a </a:t>
            </a:r>
            <a:br/>
            <a:r>
              <a:t>peticiones HTTP y generan vistas basadas en plantillas</a:t>
            </a:r>
          </a:p>
          <a:p>
            <a:pPr lvl="2" marL="1208551" indent="-417341" defTabSz="519937">
              <a:spcBef>
                <a:spcPts val="700"/>
              </a:spcBef>
              <a:defRPr sz="3115"/>
            </a:pPr>
            <a:r>
              <a:t>Modelo de datos y acceso a BD con </a:t>
            </a:r>
            <a:r>
              <a:rPr b="1"/>
              <a:t>JPA</a:t>
            </a:r>
          </a:p>
          <a:p>
            <a:pPr lvl="2" marL="1208551" indent="-417341" defTabSz="519937">
              <a:spcBef>
                <a:spcPts val="700"/>
              </a:spcBef>
              <a:defRPr sz="3115"/>
            </a:pPr>
            <a:r>
              <a:t>Integra la gestión de dependencias Maven</a:t>
            </a:r>
            <a:br/>
          </a:p>
          <a:p>
            <a:pPr lvl="1" marL="812946" indent="-417341" defTabSz="519937">
              <a:spcBef>
                <a:spcPts val="700"/>
              </a:spcBef>
              <a:defRPr sz="3115"/>
            </a:pPr>
            <a:r>
              <a:t>Otras tecnologías: </a:t>
            </a:r>
          </a:p>
          <a:p>
            <a:pPr lvl="2" marL="1208551" indent="-417341" defTabSz="519937">
              <a:spcBef>
                <a:spcPts val="700"/>
              </a:spcBef>
              <a:defRPr sz="3115"/>
            </a:pPr>
            <a:r>
              <a:rPr b="1"/>
              <a:t>Git</a:t>
            </a:r>
            <a:r>
              <a:t>, </a:t>
            </a:r>
            <a:r>
              <a:rPr b="1"/>
              <a:t>GitHub</a:t>
            </a:r>
          </a:p>
          <a:p>
            <a:pPr lvl="2" marL="1208551" indent="-417341" defTabSz="519937">
              <a:spcBef>
                <a:spcPts val="700"/>
              </a:spcBef>
              <a:defRPr b="1" sz="3115"/>
            </a:pPr>
            <a:r>
              <a:t>Acciones de GitHub</a:t>
            </a:r>
          </a:p>
          <a:p>
            <a:pPr lvl="2" marL="1208551" indent="-417341" defTabSz="519937">
              <a:spcBef>
                <a:spcPts val="700"/>
              </a:spcBef>
              <a:defRPr b="1" sz="3115"/>
            </a:pPr>
            <a:r>
              <a:t>Docker</a:t>
            </a:r>
          </a:p>
        </p:txBody>
      </p:sp>
      <p:sp>
        <p:nvSpPr>
          <p:cNvPr id="16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2839" y="8320606"/>
            <a:ext cx="2598549" cy="2598548"/>
          </a:xfrm>
          <a:prstGeom prst="rect">
            <a:avLst/>
          </a:prstGeom>
          <a:ln w="3175">
            <a:miter lim="400000"/>
          </a:ln>
        </p:spPr>
      </p:pic>
      <p:pic>
        <p:nvPicPr>
          <p:cNvPr id="16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0251" y="7385470"/>
            <a:ext cx="2857501" cy="2857501"/>
          </a:xfrm>
          <a:prstGeom prst="rect">
            <a:avLst/>
          </a:prstGeom>
          <a:ln w="3175">
            <a:miter lim="400000"/>
          </a:ln>
        </p:spPr>
      </p:pic>
      <p:pic>
        <p:nvPicPr>
          <p:cNvPr id="166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3086" y="8751989"/>
            <a:ext cx="3913023" cy="1331445"/>
          </a:xfrm>
          <a:prstGeom prst="rect">
            <a:avLst/>
          </a:prstGeom>
          <a:ln w="3175">
            <a:miter lim="400000"/>
          </a:ln>
        </p:spPr>
      </p:pic>
      <p:pic>
        <p:nvPicPr>
          <p:cNvPr id="167" name="Unknown.png" descr="Unknow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53277" y="3158309"/>
            <a:ext cx="4849930" cy="255012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áct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Prácticas</a:t>
            </a:r>
          </a:p>
        </p:txBody>
      </p:sp>
      <p:sp>
        <p:nvSpPr>
          <p:cNvPr id="170" name="Práctica 1 (1 semana): Primera aplicación en Spring Boot. Spring Boot,…"/>
          <p:cNvSpPr txBox="1"/>
          <p:nvPr>
            <p:ph type="body" idx="1"/>
          </p:nvPr>
        </p:nvSpPr>
        <p:spPr>
          <a:xfrm>
            <a:off x="465171" y="2222910"/>
            <a:ext cx="16515830" cy="7783847"/>
          </a:xfrm>
          <a:prstGeom prst="rect">
            <a:avLst/>
          </a:prstGeom>
        </p:spPr>
        <p:txBody>
          <a:bodyPr/>
          <a:lstStyle/>
          <a:p>
            <a:pPr lvl="1" marL="904288" indent="-464233" defTabSz="578358">
              <a:spcBef>
                <a:spcPts val="700"/>
              </a:spcBef>
              <a:defRPr sz="2970"/>
            </a:pPr>
            <a:r>
              <a:t>Práctica 1 (1 semana): </a:t>
            </a:r>
            <a:r>
              <a:rPr b="1"/>
              <a:t>Primera aplicación </a:t>
            </a:r>
            <a:r>
              <a:t>en Spring Boot. Spring Boot,</a:t>
            </a:r>
          </a:p>
          <a:p>
            <a:pPr lvl="1" marL="904288" indent="-464233" defTabSz="578358">
              <a:spcBef>
                <a:spcPts val="700"/>
              </a:spcBef>
              <a:defRPr sz="2970"/>
            </a:pPr>
            <a:r>
              <a:t>Práctica 2 (4 semanas): </a:t>
            </a:r>
            <a:r>
              <a:rPr b="1"/>
              <a:t>ToDoList</a:t>
            </a:r>
            <a:r>
              <a:t> en Spring Boot. Spring Boot, Git, GitHub. Metodología de trabajo Git y GitHub.</a:t>
            </a:r>
          </a:p>
          <a:p>
            <a:pPr lvl="1" marL="904288" indent="-464233" defTabSz="578358">
              <a:spcBef>
                <a:spcPts val="700"/>
              </a:spcBef>
              <a:defRPr sz="2970"/>
            </a:pPr>
            <a:r>
              <a:t>Práctica 3 (3 semanas): Tests en Spring Boot y </a:t>
            </a:r>
            <a:r>
              <a:rPr b="1"/>
              <a:t>TDD</a:t>
            </a:r>
            <a:r>
              <a:t>. Integración continua con GitHub y Docker.</a:t>
            </a:r>
          </a:p>
          <a:p>
            <a:pPr lvl="1" marL="904288" indent="-464233" defTabSz="578358">
              <a:spcBef>
                <a:spcPts val="700"/>
              </a:spcBef>
              <a:defRPr sz="2970"/>
            </a:pPr>
            <a:r>
              <a:t>Práctica 4 (2 semanas): </a:t>
            </a:r>
            <a:r>
              <a:rPr b="1"/>
              <a:t>Configuración del</a:t>
            </a:r>
            <a:br>
              <a:rPr b="1"/>
            </a:br>
            <a:r>
              <a:rPr b="1"/>
              <a:t> trabajo en equipo</a:t>
            </a:r>
            <a:r>
              <a:t>. Flujo de trabajo Git y </a:t>
            </a:r>
            <a:br/>
            <a:r>
              <a:t>GitHub modificado para el trabajo en </a:t>
            </a:r>
            <a:br/>
            <a:r>
              <a:t>equipo. Uso de pull requests.</a:t>
            </a:r>
          </a:p>
          <a:p>
            <a:pPr lvl="1" marL="904288" indent="-464233" defTabSz="578358">
              <a:spcBef>
                <a:spcPts val="700"/>
              </a:spcBef>
              <a:defRPr sz="2970"/>
            </a:pPr>
            <a:r>
              <a:t>Práctica 5 (4 semanas): </a:t>
            </a:r>
            <a:r>
              <a:rPr b="1"/>
              <a:t>Iteración de </a:t>
            </a:r>
            <a:br>
              <a:rPr b="1"/>
            </a:br>
            <a:r>
              <a:rPr b="1"/>
              <a:t>desarrollo</a:t>
            </a:r>
            <a:r>
              <a:t>. Seleccionaremos las historias de </a:t>
            </a:r>
            <a:br/>
            <a:r>
              <a:t>usuario y las desarrollaremos durante una </a:t>
            </a:r>
            <a:br/>
            <a:r>
              <a:t>iteración de desarrollo, practicando las </a:t>
            </a:r>
            <a:br/>
            <a:r>
              <a:t>metodologías vistas en la asignatura. </a:t>
            </a:r>
            <a:br/>
            <a:r>
              <a:t>Mejoraremos también el tablero de GitHub </a:t>
            </a:r>
            <a:br/>
            <a:r>
              <a:t>para acercarlo más a un tablero de Kanban.</a:t>
            </a:r>
          </a:p>
        </p:txBody>
      </p:sp>
      <p:sp>
        <p:nvSpPr>
          <p:cNvPr id="17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2" name="tareas.png" descr="tarea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4858" y="4833266"/>
            <a:ext cx="8835145" cy="576950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ermitid que me presen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Permitid que me presente</a:t>
            </a:r>
          </a:p>
        </p:txBody>
      </p:sp>
      <p:sp>
        <p:nvSpPr>
          <p:cNvPr id="48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1" name="pasted-image.tiff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4439529" y="2012924"/>
            <a:ext cx="7108355" cy="3750564"/>
            <a:chOff x="0" y="0"/>
            <a:chExt cx="7108353" cy="3750563"/>
          </a:xfrm>
        </p:grpSpPr>
        <p:pic>
          <p:nvPicPr>
            <p:cNvPr id="5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6854354" cy="342036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108354" cy="3750564"/>
            </a:xfrm>
            <a:prstGeom prst="rect">
              <a:avLst/>
            </a:prstGeom>
            <a:effectLst/>
          </p:spPr>
        </p:pic>
      </p:grpSp>
      <p:grpSp>
        <p:nvGrpSpPr>
          <p:cNvPr id="54" name="pasted-image.tiff">
            <a:hlinkClick r:id="rId5" invalidUrl="" action="" tgtFrame="" tooltip="" history="1" highlightClick="0" endSnd="0"/>
          </p:cNvPr>
          <p:cNvGrpSpPr/>
          <p:nvPr/>
        </p:nvGrpSpPr>
        <p:grpSpPr>
          <a:xfrm>
            <a:off x="1086375" y="6178590"/>
            <a:ext cx="8244322" cy="4349538"/>
            <a:chOff x="0" y="0"/>
            <a:chExt cx="8244320" cy="4349536"/>
          </a:xfrm>
        </p:grpSpPr>
        <p:pic>
          <p:nvPicPr>
            <p:cNvPr id="53" name="pasted-image.tiff" descr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7990321" cy="40193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2" name="pasted-image.tiff" descr="pasted-image.tif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8244321" cy="4349537"/>
            </a:xfrm>
            <a:prstGeom prst="rect">
              <a:avLst/>
            </a:prstGeom>
            <a:effectLst/>
          </p:spPr>
        </p:pic>
      </p:grpSp>
      <p:grpSp>
        <p:nvGrpSpPr>
          <p:cNvPr id="57" name="pasted-image.tiff">
            <a:hlinkClick r:id="rId8" invalidUrl="" action="" tgtFrame="" tooltip="" history="1" highlightClick="0" endSnd="0"/>
          </p:cNvPr>
          <p:cNvGrpSpPr/>
          <p:nvPr/>
        </p:nvGrpSpPr>
        <p:grpSpPr>
          <a:xfrm>
            <a:off x="10495559" y="6021868"/>
            <a:ext cx="5498805" cy="4952887"/>
            <a:chOff x="0" y="0"/>
            <a:chExt cx="5498803" cy="4952885"/>
          </a:xfrm>
        </p:grpSpPr>
        <p:pic>
          <p:nvPicPr>
            <p:cNvPr id="56" name="pasted-image.tiff" descr="pasted-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7000" y="76200"/>
              <a:ext cx="5244804" cy="46226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5" name="pasted-image.tiff" descr="pasted-image.tiff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5498804" cy="495288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ibliografí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Bibliografía</a:t>
            </a:r>
          </a:p>
        </p:txBody>
      </p:sp>
      <p:sp>
        <p:nvSpPr>
          <p:cNvPr id="175" name="Extensa bibliografía organizada en los apuntes con enlaces a O'Reilly…"/>
          <p:cNvSpPr txBox="1"/>
          <p:nvPr>
            <p:ph type="body" sz="half" idx="1"/>
          </p:nvPr>
        </p:nvSpPr>
        <p:spPr>
          <a:xfrm>
            <a:off x="1020774" y="2441552"/>
            <a:ext cx="8697517" cy="7783848"/>
          </a:xfrm>
          <a:prstGeom prst="rect">
            <a:avLst/>
          </a:prstGeom>
        </p:spPr>
        <p:txBody>
          <a:bodyPr/>
          <a:lstStyle/>
          <a:p>
            <a:pPr/>
            <a:r>
              <a:t>Extensa bibliografía organizada en los apuntes con enlaces a O'Reilly</a:t>
            </a:r>
          </a:p>
          <a:p>
            <a:pPr lvl="1"/>
            <a:r>
              <a:t>Agile en general y Scrum</a:t>
            </a:r>
          </a:p>
          <a:p>
            <a:pPr lvl="1"/>
            <a:r>
              <a:t>EXtreme Programming</a:t>
            </a:r>
          </a:p>
          <a:p>
            <a:pPr lvl="1"/>
            <a:r>
              <a:t>Buenas prácticas de desarrollo</a:t>
            </a:r>
          </a:p>
          <a:p>
            <a:pPr lvl="1"/>
            <a:r>
              <a:t>Lean y Kanban</a:t>
            </a:r>
          </a:p>
          <a:p>
            <a:pPr/>
            <a:r>
              <a:t>Todos los libros están en la Play List de O'Reilly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Metodologías Ágiles</a:t>
            </a:r>
            <a:r>
              <a:rPr>
                <a:solidFill>
                  <a:srgbClr val="24292E"/>
                </a:solidFill>
              </a:rPr>
              <a:t>.</a:t>
            </a:r>
            <a:endParaRPr>
              <a:solidFill>
                <a:srgbClr val="24292E"/>
              </a:solidFill>
            </a:endParaRPr>
          </a:p>
          <a:p>
            <a:pPr/>
            <a:r>
              <a:rPr>
                <a:solidFill>
                  <a:srgbClr val="24292E"/>
                </a:solidFill>
              </a:rPr>
              <a:t>Para acceder a la cuenta de O'Reilly debes darte de alta con el correo electrónico de la UA (</a:t>
            </a:r>
            <a:r>
              <a:rPr u="sng">
                <a:solidFill>
                  <a:srgbClr val="3171C9"/>
                </a:solidFill>
                <a:hlinkClick r:id="rId3" invalidUrl="" action="" tgtFrame="" tooltip="" history="1" highlightClick="0" endSnd="0"/>
              </a:rPr>
              <a:t>más información</a:t>
            </a:r>
            <a:r>
              <a:rPr>
                <a:solidFill>
                  <a:srgbClr val="24292E"/>
                </a:solidFill>
              </a:rPr>
              <a:t>).</a:t>
            </a:r>
          </a:p>
        </p:txBody>
      </p:sp>
      <p:sp>
        <p:nvSpPr>
          <p:cNvPr id="1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24204" y="8544038"/>
            <a:ext cx="1917701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8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67782" y="8544038"/>
            <a:ext cx="1765301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7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98660" y="8544038"/>
            <a:ext cx="1778001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0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40950" y="8544038"/>
            <a:ext cx="1790700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1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86104" y="6026150"/>
            <a:ext cx="1816101" cy="2171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2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867782" y="5943600"/>
            <a:ext cx="1765301" cy="23368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617710" y="5975350"/>
            <a:ext cx="1816101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4" name="pasted-image.tiff" descr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261600" y="5943600"/>
            <a:ext cx="1549400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5" name="pasted-image.tiff" descr="pasted-image.tif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105154" y="3343162"/>
            <a:ext cx="1778001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6" name="pasted-image.tiff" descr="pasted-image.tif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867782" y="3343162"/>
            <a:ext cx="1765301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598660" y="3343162"/>
            <a:ext cx="1854201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8" name="pasted-image.tiff" descr="pasted-image.tif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121900" y="3343162"/>
            <a:ext cx="1854200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9" name="pasted-image.tiff" descr="pasted-image.tif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7086104" y="857024"/>
            <a:ext cx="1816101" cy="2171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0" name="pasted-image.tiff" descr="pasted-image.tif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4842382" y="806224"/>
            <a:ext cx="1816101" cy="2273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1" name="pasted-image.tiff" descr="pasted-image.tif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2636760" y="774474"/>
            <a:ext cx="1778001" cy="2336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2" name="pasted-image.tiff" descr="pasted-image.tif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0140950" y="806224"/>
            <a:ext cx="1816100" cy="2273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3. Actividad: Vídeo Product Ownership in a Nutsh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Actividad: Vídeo Product Ownership in a Nutshell</a:t>
            </a:r>
          </a:p>
        </p:txBody>
      </p:sp>
      <p:sp>
        <p:nvSpPr>
          <p:cNvPr id="1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¿Qué recordáis de Scru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recordáis de Scrum?</a:t>
            </a:r>
          </a:p>
        </p:txBody>
      </p:sp>
      <p:sp>
        <p:nvSpPr>
          <p:cNvPr id="198" name="Suponemos que ya habéis visto Scrum en alguna asignatura del curso pasad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8923" indent="-468923">
              <a:defRPr sz="3500"/>
            </a:pPr>
            <a:r>
              <a:t>Suponemos que ya habéis visto Scrum en alguna asignatura del curso pasado.</a:t>
            </a:r>
          </a:p>
          <a:p>
            <a:pPr marL="468923" indent="-468923">
              <a:defRPr sz="3500"/>
            </a:pPr>
            <a:r>
              <a:t>¿Qué elementos recordáis de Scrum?:</a:t>
            </a:r>
          </a:p>
          <a:p>
            <a:pPr lvl="1">
              <a:defRPr sz="3500"/>
            </a:pPr>
            <a:r>
              <a:t>Roles</a:t>
            </a:r>
          </a:p>
          <a:p>
            <a:pPr lvl="1">
              <a:defRPr sz="3500"/>
            </a:pPr>
            <a:r>
              <a:t>Eventos</a:t>
            </a:r>
          </a:p>
          <a:p>
            <a:pPr lvl="1">
              <a:defRPr sz="3500"/>
            </a:pPr>
            <a:r>
              <a:t>Artefactos</a:t>
            </a:r>
          </a:p>
        </p:txBody>
      </p:sp>
      <p:sp>
        <p:nvSpPr>
          <p:cNvPr id="1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Vídeo de Henrik Kniberg:  Agile Product Ownership in a nutsh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4032"/>
            </a:pPr>
            <a:r>
              <a:t>Vídeo de Henrik Kniberg: </a:t>
            </a:r>
            <a:br/>
            <a:r>
              <a:t>Agile Product Ownership in a nutshell</a:t>
            </a:r>
          </a:p>
        </p:txBody>
      </p:sp>
      <p:sp>
        <p:nvSpPr>
          <p:cNvPr id="202" name="Aunque se centra en el rol del PO, es un resumen muy completo sobre Scrum (y también con alguna idea de otras metodologías).…"/>
          <p:cNvSpPr txBox="1"/>
          <p:nvPr>
            <p:ph type="body" idx="1"/>
          </p:nvPr>
        </p:nvSpPr>
        <p:spPr>
          <a:xfrm>
            <a:off x="1015562" y="2698326"/>
            <a:ext cx="16515830" cy="7783848"/>
          </a:xfrm>
          <a:prstGeom prst="rect">
            <a:avLst/>
          </a:prstGeom>
        </p:spPr>
        <p:txBody>
          <a:bodyPr/>
          <a:lstStyle/>
          <a:p>
            <a:pPr marL="468923" indent="-468923">
              <a:defRPr sz="3500"/>
            </a:pPr>
            <a:r>
              <a:t>Aunque se centra en el rol del PO, es un resumen muy completo sobre Scrum (y también con alguna idea de otras metodologías).</a:t>
            </a:r>
          </a:p>
          <a:p>
            <a:pPr marL="468923" indent="-468923">
              <a:defRPr sz="3500"/>
            </a:pPr>
            <a:r>
              <a:t>Debes tomar notas y </a:t>
            </a:r>
            <a:r>
              <a:rPr b="1"/>
              <a:t>anotar los conceptos/ideas</a:t>
            </a:r>
            <a:r>
              <a:t> que vayan apareciendo en el vídeo.</a:t>
            </a:r>
          </a:p>
          <a:p>
            <a:pPr marL="468923" indent="-468923">
              <a:defRPr sz="3500"/>
            </a:pPr>
            <a:r>
              <a:t>Al final vídeo haremos un par de actividades para la puesta en común, buscando conocer cómo habéis interpretado los conceptos/ideas del vídeo. Usaremos también Mentimeter.</a:t>
            </a:r>
          </a:p>
        </p:txBody>
      </p:sp>
      <p:sp>
        <p:nvSpPr>
          <p:cNvPr id="2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9515" y="1079612"/>
            <a:ext cx="14208970" cy="82700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sp>
        <p:nvSpPr>
          <p:cNvPr id="207" name="https://www.youtube.com/watch?v=5pm0lpa1VVw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4753816" y="10066446"/>
            <a:ext cx="8780368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https://www.youtube.com/watch?v=5pm0lpa1VVw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4. ¿Y qué pasa con ChatGP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¿Y qué pasa con ChatGPT?</a:t>
            </a:r>
          </a:p>
        </p:txBody>
      </p:sp>
      <p:sp>
        <p:nvSpPr>
          <p:cNvPr id="2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Para la semana que vien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 la semana que viene</a:t>
            </a:r>
          </a:p>
        </p:txBody>
      </p:sp>
      <p:sp>
        <p:nvSpPr>
          <p:cNvPr id="214" name="Leed el artículo  de Henrik Kniberg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468923" indent="-468923">
              <a:defRPr sz="3500"/>
            </a:pPr>
            <a:r>
              <a:t>Leed el artículo </a:t>
            </a:r>
            <a:br/>
            <a:r>
              <a:t>de Henrik Kniberg</a:t>
            </a:r>
          </a:p>
          <a:p>
            <a:pPr marL="468923" indent="-468923">
              <a:defRPr sz="3500"/>
            </a:pPr>
            <a:r>
              <a:t>Haremos un debate en </a:t>
            </a:r>
            <a:br/>
            <a:r>
              <a:t>el que hablaremos de ChatGPT</a:t>
            </a:r>
            <a:br/>
            <a:r>
              <a:t>y discutiremos preguntas como:</a:t>
            </a:r>
          </a:p>
          <a:p>
            <a:pPr marL="468923" indent="-468923">
              <a:defRPr sz="3500"/>
            </a:pPr>
          </a:p>
          <a:p>
            <a:pPr marL="468923" indent="-468923">
              <a:defRPr sz="3500"/>
            </a:pPr>
            <a:r>
              <a:t>¿El uso de la IA va a permitir acortar las iteraciones en los proyectos ágiles?</a:t>
            </a:r>
          </a:p>
          <a:p>
            <a:pPr marL="468923" indent="-468923">
              <a:defRPr sz="3500"/>
            </a:pPr>
            <a:r>
              <a:t>¿Para qué serán necesarios los/las desarrolladores/as dentro de 10 años?</a:t>
            </a:r>
          </a:p>
          <a:p>
            <a:pPr marL="468923" indent="-468923">
              <a:defRPr sz="3500"/>
            </a:pPr>
            <a:r>
              <a:t>¿Es exagerada la postura de Kniberg de que no van a ser necesarios?¿Qué contra-argumentos se pueden ofrecer?</a:t>
            </a:r>
          </a:p>
        </p:txBody>
      </p:sp>
      <p:grpSp>
        <p:nvGrpSpPr>
          <p:cNvPr id="217" name="Imagen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9168220" y="1254219"/>
            <a:ext cx="8441556" cy="3768615"/>
            <a:chOff x="0" y="0"/>
            <a:chExt cx="8441555" cy="3768614"/>
          </a:xfrm>
        </p:grpSpPr>
        <p:pic>
          <p:nvPicPr>
            <p:cNvPr id="216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8187556" cy="34384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5" name="Imagen" descr="Imagen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441556" cy="376861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9089" y="0"/>
            <a:ext cx="13929822" cy="1143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Qué vamos a hacer h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Qué vamos a hacer hoy</a:t>
            </a:r>
          </a:p>
        </p:txBody>
      </p:sp>
      <p:sp>
        <p:nvSpPr>
          <p:cNvPr id="60" name="¿Experiencia en desarrollo y en metodologías ágile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0333" indent="-550333">
              <a:buSzPct val="100000"/>
              <a:buAutoNum type="arabicPeriod" startAt="1"/>
              <a:defRPr sz="3500"/>
            </a:pPr>
            <a:r>
              <a:t>¿Experiencia en desarrollo y en metodologías ágiles?</a:t>
            </a:r>
          </a:p>
          <a:p>
            <a:pPr marL="550333" indent="-550333">
              <a:buSzPct val="100000"/>
              <a:buAutoNum type="arabicPeriod" startAt="1"/>
              <a:defRPr sz="3500"/>
            </a:pPr>
            <a:r>
              <a:t>Explicación de la planificación y contenidos de la asignatura</a:t>
            </a:r>
          </a:p>
          <a:p>
            <a:pPr marL="550333" indent="-550333">
              <a:buSzPct val="100000"/>
              <a:buAutoNum type="arabicPeriod" startAt="1"/>
              <a:defRPr sz="3500"/>
            </a:pPr>
            <a:r>
              <a:t>Actividad: vídeo </a:t>
            </a:r>
            <a:r>
              <a:rPr b="1"/>
              <a:t>Product Ownership in a Nutshell</a:t>
            </a:r>
            <a:endParaRPr b="1"/>
          </a:p>
          <a:p>
            <a:pPr marL="550333" indent="-550333">
              <a:buSzPct val="100000"/>
              <a:buAutoNum type="arabicPeriod" startAt="1"/>
              <a:defRPr sz="3500"/>
            </a:pPr>
            <a:r>
              <a:t>Artículo para leer para la próxima semana: </a:t>
            </a:r>
            <a:r>
              <a:rPr b="1"/>
              <a:t>Are Developers Needed in the Age of AI?</a:t>
            </a:r>
          </a:p>
        </p:txBody>
      </p:sp>
      <p:sp>
        <p:nvSpPr>
          <p:cNvPr id="61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ero, antes de empezar, veamos “el post de la semana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Pero, antes de empezar, veamos “el post de la semana”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7" name="Captura de pantalla 2023-09-05 a las 10.31.55.png"/>
          <p:cNvGrpSpPr/>
          <p:nvPr/>
        </p:nvGrpSpPr>
        <p:grpSpPr>
          <a:xfrm>
            <a:off x="385506" y="2721255"/>
            <a:ext cx="9871780" cy="4235406"/>
            <a:chOff x="0" y="0"/>
            <a:chExt cx="9871778" cy="4235405"/>
          </a:xfrm>
        </p:grpSpPr>
        <p:pic>
          <p:nvPicPr>
            <p:cNvPr id="66" name="Captura de pantalla 2023-09-05 a las 10.31.55.png" descr="Captura de pantalla 2023-09-05 a las 10.31.5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9617779" cy="39052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" name="Captura de pantalla 2023-09-05 a las 10.31.55.png" descr="Captura de pantalla 2023-09-05 a las 10.31.55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71779" cy="4235406"/>
            </a:xfrm>
            <a:prstGeom prst="rect">
              <a:avLst/>
            </a:prstGeom>
            <a:effectLst/>
          </p:spPr>
        </p:pic>
      </p:grpSp>
      <p:grpSp>
        <p:nvGrpSpPr>
          <p:cNvPr id="70" name="Imagen"/>
          <p:cNvGrpSpPr/>
          <p:nvPr/>
        </p:nvGrpSpPr>
        <p:grpSpPr>
          <a:xfrm>
            <a:off x="2578809" y="3130121"/>
            <a:ext cx="10529759" cy="5945827"/>
            <a:chOff x="0" y="0"/>
            <a:chExt cx="10529757" cy="5945826"/>
          </a:xfrm>
        </p:grpSpPr>
        <p:pic>
          <p:nvPicPr>
            <p:cNvPr id="69" name="Imagen" descr="Imagen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10275758" cy="56156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8" name="Imagen" descr="Imagen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0529758" cy="5945827"/>
            </a:xfrm>
            <a:prstGeom prst="rect">
              <a:avLst/>
            </a:prstGeom>
            <a:effectLst/>
          </p:spPr>
        </p:pic>
      </p:grpSp>
      <p:grpSp>
        <p:nvGrpSpPr>
          <p:cNvPr id="73" name="Imagen"/>
          <p:cNvGrpSpPr/>
          <p:nvPr/>
        </p:nvGrpSpPr>
        <p:grpSpPr>
          <a:xfrm>
            <a:off x="5474943" y="3827633"/>
            <a:ext cx="11236972" cy="6520603"/>
            <a:chOff x="0" y="0"/>
            <a:chExt cx="11236970" cy="6520601"/>
          </a:xfrm>
        </p:grpSpPr>
        <p:pic>
          <p:nvPicPr>
            <p:cNvPr id="72" name="Imagen" descr="Imagen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10982971" cy="61904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" name="Imagen" descr="Imagen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11236971" cy="6520603"/>
            </a:xfrm>
            <a:prstGeom prst="rect">
              <a:avLst/>
            </a:prstGeom>
            <a:effectLst/>
          </p:spPr>
        </p:pic>
      </p:grpSp>
      <p:sp>
        <p:nvSpPr>
          <p:cNvPr id="74" name="Link"/>
          <p:cNvSpPr txBox="1"/>
          <p:nvPr/>
        </p:nvSpPr>
        <p:spPr>
          <a:xfrm>
            <a:off x="15382267" y="10396722"/>
            <a:ext cx="811372" cy="5536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i="1" u="sng">
                <a:solidFill>
                  <a:schemeClr val="accent1"/>
                </a:solidFill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Link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" grpId="1"/>
      <p:bldP build="whole" bldLvl="1" animBg="1" rev="0" advAuto="0" spid="70" grpId="2"/>
      <p:bldP build="whole" bldLvl="1" animBg="1" rev="0" advAuto="0" spid="73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1. ¿Experiencia en desarrollo y en metodologías ágil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¿Experiencia en desarrollo y en metodologías ágiles?</a:t>
            </a:r>
          </a:p>
        </p:txBody>
      </p:sp>
      <p:sp>
        <p:nvSpPr>
          <p:cNvPr id="77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regun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Preguntas</a:t>
            </a:r>
          </a:p>
        </p:txBody>
      </p:sp>
      <p:sp>
        <p:nvSpPr>
          <p:cNvPr id="80" name="¿Has desarrollado alguna aplicación completa y para usuarios finale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8923" indent="-468923">
              <a:defRPr sz="3500"/>
            </a:pPr>
            <a:r>
              <a:t>¿Has desarrollado alguna aplicación completa y para usuarios finales?</a:t>
            </a:r>
          </a:p>
          <a:p>
            <a:pPr marL="468923" indent="-468923">
              <a:defRPr sz="3500"/>
            </a:pPr>
            <a:r>
              <a:t>¿Qué conoces de las metodologías ágiles?</a:t>
            </a:r>
          </a:p>
          <a:p>
            <a:pPr marL="468923" indent="-468923">
              <a:defRPr sz="3500"/>
            </a:pPr>
          </a:p>
          <a:p>
            <a:pPr marL="468923" indent="-468923">
              <a:defRPr sz="3500"/>
            </a:pPr>
            <a:r>
              <a:t>Lo contestamos en Mentimeter y comentamos los resultados después.</a:t>
            </a:r>
          </a:p>
        </p:txBody>
      </p:sp>
      <p:sp>
        <p:nvSpPr>
          <p:cNvPr id="81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. Planificación y contenidos de la asignatu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Planificación y contenidos de la asignatura</a:t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Datos de la asignatu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Datos de la asignatura</a:t>
            </a:r>
          </a:p>
        </p:txBody>
      </p:sp>
      <p:sp>
        <p:nvSpPr>
          <p:cNvPr id="87" name="Grado en Ingeniería Informática (4º curso)…"/>
          <p:cNvSpPr txBox="1"/>
          <p:nvPr>
            <p:ph type="body" sz="half" idx="1"/>
          </p:nvPr>
        </p:nvSpPr>
        <p:spPr>
          <a:xfrm>
            <a:off x="1015562" y="2172874"/>
            <a:ext cx="10533333" cy="7783847"/>
          </a:xfrm>
          <a:prstGeom prst="rect">
            <a:avLst/>
          </a:prstGeom>
        </p:spPr>
        <p:txBody>
          <a:bodyPr/>
          <a:lstStyle/>
          <a:p>
            <a:pPr lvl="1">
              <a:defRPr sz="3500"/>
            </a:pPr>
            <a:r>
              <a:t>Grado en Ingeniería Informática (4º curso)</a:t>
            </a:r>
          </a:p>
          <a:p>
            <a:pPr lvl="1">
              <a:defRPr sz="3500"/>
            </a:pPr>
            <a:r>
              <a:t>Especialidad: Ingeniería del Software</a:t>
            </a:r>
          </a:p>
          <a:p>
            <a:pPr lvl="1">
              <a:defRPr sz="3500" u="sng">
                <a:solidFill>
                  <a:schemeClr val="accent1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Ficha de la asignatura</a:t>
            </a:r>
          </a:p>
          <a:p>
            <a:pPr lvl="1">
              <a:defRPr sz="3500"/>
            </a:pPr>
            <a:r>
              <a:t>Departamento de Ciencia de la Computación e Inteligencia Artificial</a:t>
            </a:r>
          </a:p>
          <a:p>
            <a:pPr lvl="1">
              <a:defRPr sz="3500"/>
            </a:pPr>
            <a:r>
              <a:t>Optativa, 6 créditos ECTS = 150 h. de trabajo</a:t>
            </a:r>
          </a:p>
          <a:p>
            <a:pPr lvl="2">
              <a:defRPr sz="3500"/>
            </a:pPr>
            <a:r>
              <a:t>Cada semana: 4 h. de clases presenciales + 5 h. de trabajo en casa</a:t>
            </a:r>
          </a:p>
          <a:p>
            <a:pPr lvl="2">
              <a:defRPr sz="3500"/>
            </a:pPr>
            <a:r>
              <a:t>~5 h. de estudio para cada control</a:t>
            </a:r>
          </a:p>
          <a:p>
            <a:pPr lvl="1">
              <a:defRPr sz="3500"/>
            </a:pPr>
            <a:r>
              <a:t>Profesor: Domingo Gallardo</a:t>
            </a:r>
            <a:br/>
            <a:r>
              <a:t>e-mail: domingo.gallardo@ua.es</a:t>
            </a:r>
            <a:br/>
            <a:r>
              <a:t>Twitter: @domingogallardo</a:t>
            </a:r>
          </a:p>
        </p:txBody>
      </p:sp>
      <p:sp>
        <p:nvSpPr>
          <p:cNvPr id="88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" name="pasted-image.tiff" descr="pasted-image.tiff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38998" y="2356218"/>
            <a:ext cx="4417869" cy="1121842"/>
          </a:xfrm>
          <a:prstGeom prst="rect">
            <a:avLst/>
          </a:prstGeom>
          <a:ln w="3175">
            <a:miter lim="400000"/>
          </a:ln>
        </p:spPr>
      </p:pic>
      <p:sp>
        <p:nvSpPr>
          <p:cNvPr id="90" name="Plataforma docente"/>
          <p:cNvSpPr txBox="1"/>
          <p:nvPr/>
        </p:nvSpPr>
        <p:spPr>
          <a:xfrm>
            <a:off x="13440826" y="3595402"/>
            <a:ext cx="3111316" cy="516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i="1" sz="2700"/>
            </a:lvl1pPr>
          </a:lstStyle>
          <a:p>
            <a:pPr/>
            <a:r>
              <a:t>Plataforma docente</a:t>
            </a:r>
          </a:p>
        </p:txBody>
      </p:sp>
      <p:pic>
        <p:nvPicPr>
          <p:cNvPr id="91" name="pasted-image.tiff" descr="pasted-image.tiff">
            <a:hlinkClick r:id="rId5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81032" y="4389945"/>
            <a:ext cx="3733801" cy="2184401"/>
          </a:xfrm>
          <a:prstGeom prst="rect">
            <a:avLst/>
          </a:prstGeom>
          <a:ln w="3175">
            <a:miter lim="400000"/>
          </a:ln>
        </p:spPr>
      </p:pic>
      <p:sp>
        <p:nvSpPr>
          <p:cNvPr id="92" name="Apuntes teoría"/>
          <p:cNvSpPr txBox="1"/>
          <p:nvPr/>
        </p:nvSpPr>
        <p:spPr>
          <a:xfrm>
            <a:off x="13501369" y="6852234"/>
            <a:ext cx="2342878" cy="516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i="1" sz="2700" u="sng">
                <a:solidFill>
                  <a:schemeClr val="accent1"/>
                </a:solidFill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Apuntes teoría</a:t>
            </a:r>
          </a:p>
        </p:txBody>
      </p:sp>
      <p:sp>
        <p:nvSpPr>
          <p:cNvPr id="93" name="Apuntes prácticas"/>
          <p:cNvSpPr txBox="1"/>
          <p:nvPr/>
        </p:nvSpPr>
        <p:spPr>
          <a:xfrm>
            <a:off x="13558270" y="7486232"/>
            <a:ext cx="2876430" cy="516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i="1" sz="2700" u="sng">
                <a:solidFill>
                  <a:schemeClr val="accent1"/>
                </a:solidFill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Apuntes prácticas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Mejora continua y Kaiz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Mejora continua y Kaizen</a:t>
            </a:r>
          </a:p>
        </p:txBody>
      </p:sp>
      <p:sp>
        <p:nvSpPr>
          <p:cNvPr id="96" name="Intentamos mejorar la asignatura curso a curso…"/>
          <p:cNvSpPr txBox="1"/>
          <p:nvPr>
            <p:ph type="body" sz="quarter" idx="1"/>
          </p:nvPr>
        </p:nvSpPr>
        <p:spPr>
          <a:xfrm>
            <a:off x="984016" y="2312899"/>
            <a:ext cx="10895917" cy="3751180"/>
          </a:xfrm>
          <a:prstGeom prst="rect">
            <a:avLst/>
          </a:prstGeom>
        </p:spPr>
        <p:txBody>
          <a:bodyPr/>
          <a:lstStyle/>
          <a:p>
            <a:pPr lvl="1">
              <a:defRPr sz="3500"/>
            </a:pPr>
            <a:r>
              <a:t>Intentamos mejorar la asignatura curso a curso</a:t>
            </a:r>
            <a:br/>
          </a:p>
          <a:p>
            <a:pPr lvl="1">
              <a:defRPr sz="3500"/>
            </a:pPr>
            <a:r>
              <a:t>“Perfection is a direction, not a place”, Henrik Kniberg</a:t>
            </a:r>
          </a:p>
          <a:p>
            <a:pPr lvl="1">
              <a:defRPr sz="3500"/>
            </a:pPr>
            <a:r>
              <a:t>Kaizen, TPS (Toyota)</a:t>
            </a:r>
          </a:p>
          <a:p>
            <a:pPr lvl="1">
              <a:defRPr sz="3500"/>
            </a:pPr>
            <a:r>
              <a:t>Ciclo PDSA - Edwards Deming</a:t>
            </a:r>
          </a:p>
        </p:txBody>
      </p:sp>
      <p:sp>
        <p:nvSpPr>
          <p:cNvPr id="97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9434" y="1455418"/>
            <a:ext cx="4818979" cy="3125234"/>
          </a:xfrm>
          <a:prstGeom prst="rect">
            <a:avLst/>
          </a:prstGeom>
          <a:ln w="3175">
            <a:miter lim="400000"/>
          </a:ln>
        </p:spPr>
      </p:pic>
      <p:pic>
        <p:nvPicPr>
          <p:cNvPr id="9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461" y="6707797"/>
            <a:ext cx="5272097" cy="3295061"/>
          </a:xfrm>
          <a:prstGeom prst="rect">
            <a:avLst/>
          </a:prstGeom>
          <a:ln w="3175">
            <a:miter lim="400000"/>
          </a:ln>
        </p:spPr>
      </p:pic>
      <p:pic>
        <p:nvPicPr>
          <p:cNvPr id="10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66051" y="5535927"/>
            <a:ext cx="5410201" cy="5638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01" name="pasted-image.tiff" descr="pasted-image.tiff">
            <a:hlinkClick r:id="rId5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70004" y="3168666"/>
            <a:ext cx="2108201" cy="2540001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